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99" r:id="rId4"/>
    <p:sldId id="258" r:id="rId5"/>
    <p:sldId id="260" r:id="rId6"/>
    <p:sldId id="261" r:id="rId7"/>
    <p:sldId id="262" r:id="rId8"/>
    <p:sldId id="263" r:id="rId9"/>
    <p:sldId id="264" r:id="rId10"/>
    <p:sldId id="301" r:id="rId11"/>
    <p:sldId id="265" r:id="rId12"/>
    <p:sldId id="259" r:id="rId13"/>
    <p:sldId id="300"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Default Section" id="{851A4153-12C1-4D39-8C1D-007458EE7DA4}">
          <p14:sldIdLst>
            <p14:sldId id="256"/>
            <p14:sldId id="257"/>
            <p14:sldId id="299"/>
            <p14:sldId id="258"/>
            <p14:sldId id="260"/>
            <p14:sldId id="261"/>
            <p14:sldId id="262"/>
            <p14:sldId id="263"/>
            <p14:sldId id="264"/>
            <p14:sldId id="301"/>
            <p14:sldId id="265"/>
            <p14:sldId id="259"/>
            <p14:sldId id="300"/>
          </p14:sldIdLst>
        </p14:section>
      </p14:sectionLst>
    </p:ext>
    <p:ext uri="{EFAFB233-063F-42B5-8137-9DF3F51BA10A}">
      <p15:sldGuideLst xmlns:p15="http://schemas.microsoft.com/office/powerpoint/2012/main">
        <p15:guide id="1" orient="horz" pos="4320" userDrawn="1">
          <p15:clr>
            <a:srgbClr val="A4A3A4"/>
          </p15:clr>
        </p15:guide>
        <p15:guide id="2" pos="124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371" autoAdjust="0"/>
  </p:normalViewPr>
  <p:slideViewPr>
    <p:cSldViewPr snapToGrid="0">
      <p:cViewPr varScale="1">
        <p:scale>
          <a:sx n="29" d="100"/>
          <a:sy n="29" d="100"/>
        </p:scale>
        <p:origin x="992" y="44"/>
      </p:cViewPr>
      <p:guideLst>
        <p:guide orient="horz" pos="4320"/>
        <p:guide pos="12456"/>
      </p:guideLst>
    </p:cSldViewPr>
  </p:slideViewPr>
  <p:notesTextViewPr>
    <p:cViewPr>
      <p:scale>
        <a:sx n="75" d="100"/>
        <a:sy n="75" d="100"/>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
</file>

<file path=ppt/media/image10.png>
</file>

<file path=ppt/media/image11.png>
</file>

<file path=ppt/media/image12.jpeg>
</file>

<file path=ppt/media/image13.jpeg>
</file>

<file path=ppt/media/image14.jpe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jlsp.law.columbia.edu/2020/02/13/inaccessible-pizza-delivery-and-the-future-of-the-ada/"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This is a particularly important topic for a class on software engineering, as there is an enormous imbalance of power between those of us who make software development decisions, building software that’s used broadly, and the rest of the world that simply must accept and live with those decisions. As software engineers, you will likely wield more power than you realize.</a:t>
            </a:r>
          </a:p>
          <a:p>
            <a:endParaRPr lang="en-US" dirty="0"/>
          </a:p>
        </p:txBody>
      </p:sp>
    </p:spTree>
    <p:extLst>
      <p:ext uri="{BB962C8B-B14F-4D97-AF65-F5344CB8AC3E}">
        <p14:creationId xmlns:p14="http://schemas.microsoft.com/office/powerpoint/2010/main" val="574332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xfrm>
            <a:off x="381000" y="685800"/>
            <a:ext cx="6096000" cy="3429000"/>
          </a:xfrm>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r>
              <a:rPr dirty="0"/>
              <a:t>Engineering equitable software requires conscious effort. It is not simple enough to take on a motto like “don’t be evil” or “do the right thing,” when it is often difficult to fully comprehend the societal impacts of our technical decisions. Moreover, even when we do see a clear potential harm to some portion of the population, taking corrective action can be challenging. </a:t>
            </a:r>
          </a:p>
        </p:txBody>
      </p:sp>
    </p:spTree>
    <p:extLst>
      <p:ext uri="{BB962C8B-B14F-4D97-AF65-F5344CB8AC3E}">
        <p14:creationId xmlns:p14="http://schemas.microsoft.com/office/powerpoint/2010/main" val="1147388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xfrm>
            <a:off x="381000" y="685800"/>
            <a:ext cx="6096000" cy="3429000"/>
          </a:xfrm>
          <a:prstGeom prst="rect">
            <a:avLst/>
          </a:prstGeom>
        </p:spPr>
        <p:txBody>
          <a:bodyPr/>
          <a:lstStyle/>
          <a:p>
            <a:endParaRPr/>
          </a:p>
        </p:txBody>
      </p:sp>
      <p:sp>
        <p:nvSpPr>
          <p:cNvPr id="138" name="Shape 138"/>
          <p:cNvSpPr>
            <a:spLocks noGrp="1"/>
          </p:cNvSpPr>
          <p:nvPr>
            <p:ph type="body" sz="quarter" idx="1"/>
          </p:nvPr>
        </p:nvSpPr>
        <p:spPr>
          <a:prstGeom prst="rect">
            <a:avLst/>
          </a:prstGeom>
        </p:spPr>
        <p:txBody>
          <a:bodyPr/>
          <a:lstStyle/>
          <a:p>
            <a:r>
              <a:rPr lang="en-US" dirty="0"/>
              <a:t>Being an exceptional engineer means not only know HOW to build some killer features, but that you have the judgement to be able to identify and reject features or products that drive adverse outcomes.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noRot="1" noChangeAspect="1"/>
          </p:cNvSpPr>
          <p:nvPr>
            <p:ph type="sldImg"/>
          </p:nvPr>
        </p:nvSpPr>
        <p:spPr>
          <a:xfrm>
            <a:off x="381000" y="685800"/>
            <a:ext cx="6096000" cy="3429000"/>
          </a:xfrm>
          <a:prstGeom prst="rect">
            <a:avLst/>
          </a:prstGeom>
        </p:spPr>
        <p:txBody>
          <a:bodyPr/>
          <a:lstStyle/>
          <a:p>
            <a:endParaRPr/>
          </a:p>
        </p:txBody>
      </p:sp>
      <p:sp>
        <p:nvSpPr>
          <p:cNvPr id="153" name="Shape 153"/>
          <p:cNvSpPr>
            <a:spLocks noGrp="1"/>
          </p:cNvSpPr>
          <p:nvPr>
            <p:ph type="body" sz="quarter" idx="1"/>
          </p:nvPr>
        </p:nvSpPr>
        <p:spPr>
          <a:prstGeom prst="rect">
            <a:avLst/>
          </a:prstGeom>
        </p:spPr>
        <p:txBody>
          <a:bodyPr/>
          <a:lstStyle/>
          <a:p>
            <a:r>
              <a:rPr dirty="0"/>
              <a:t>For example: some states use software to assess a criminal defendant’s likelihood of recidivism - a term used to describe criminals who are likely to re-offend. This prediction is used in pre-trial bail hearings, and also in sentencing, where the goal is to assign longer sentences to those most likely to commit another crime. It is likely not unreasonable to be concerned that some judges might be biased against certain defendants, and assign harsher sentences based on those biases. </a:t>
            </a:r>
            <a:r>
              <a:rPr lang="en-US" dirty="0"/>
              <a:t>If computers can accurately predict which defendants are likely to commit new crimes, we could potentially reduce bias in our criminal justice system. </a:t>
            </a:r>
          </a:p>
          <a:p>
            <a:endParaRPr lang="en-US" dirty="0"/>
          </a:p>
          <a:p>
            <a:r>
              <a:rPr lang="en-US" dirty="0"/>
              <a:t>Here are the results of an evaluation of one model, the COMPAS Sentencing Tool in Broward County, Florida.</a:t>
            </a:r>
          </a:p>
          <a:p>
            <a:endParaRPr lang="en-US" dirty="0"/>
          </a:p>
          <a:p>
            <a:r>
              <a:rPr lang="en-US" dirty="0"/>
              <a:t>T</a:t>
            </a:r>
            <a:r>
              <a:rPr dirty="0"/>
              <a:t>he percentage of false positives and false negatives was roughly 30% in both ways (</a:t>
            </a:r>
            <a:r>
              <a:rPr lang="en-US" dirty="0"/>
              <a:t>not great, in any case!)</a:t>
            </a:r>
          </a:p>
          <a:p>
            <a:endParaRPr lang="en-US" dirty="0"/>
          </a:p>
          <a:p>
            <a:r>
              <a:rPr lang="en-US" dirty="0"/>
              <a:t>But if you break down this data by race, you see that black defendants are far more likely to be falsely labeled as high risk than are white defendants.  (And vice versa: white defendants are far more likely to be falsely labeled as low risk)</a:t>
            </a:r>
          </a:p>
          <a:p>
            <a:endParaRPr lang="en-US" dirty="0"/>
          </a:p>
          <a:p>
            <a:r>
              <a:rPr lang="en-US" dirty="0"/>
              <a:t>W</a:t>
            </a:r>
            <a:r>
              <a:rPr dirty="0"/>
              <a:t>hen building such tools, it’s vital to evaluate them on multiple dimensions to ensure that we are not simply re-enforcing existing biases.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r>
              <a:rPr dirty="0"/>
              <a:t>Algorithmic bias is all too easy to introduce - it is often easy to overlook hidden correlations between inputs that we feed into our algorithms and real world attributes. For instance: price discrimination and price steering are techniques that dynamically show a different price for the same good or service to different users. For example: Staples, OfficeMax and </a:t>
            </a:r>
            <a:r>
              <a:rPr dirty="0" err="1"/>
              <a:t>OfficeDepot</a:t>
            </a:r>
            <a:r>
              <a:rPr dirty="0"/>
              <a:t> compete to sell the same products to the same customers. If I’m Staples, and I’m trying to draw customers who might otherwise go to one of my competitors, I might say something like… “If you live within 20 miles of OfficeMax or </a:t>
            </a:r>
            <a:r>
              <a:rPr dirty="0" err="1"/>
              <a:t>OfficeDepot</a:t>
            </a:r>
            <a:r>
              <a:rPr dirty="0"/>
              <a:t>, you will see a cheaper price, otherwise you’ll see more.” This could let me drive revenues: customers who would have gone to a competitor see my low prices, customers who don’t have an alternative will pay the slightly higher price anyway. </a:t>
            </a:r>
            <a:endParaRPr lang="en-US" dirty="0"/>
          </a:p>
          <a:p>
            <a:endParaRPr lang="en-US" dirty="0"/>
          </a:p>
          <a:p>
            <a:r>
              <a:rPr dirty="0"/>
              <a:t>On the surface, this sounds fine. But: what if OfficeMax + </a:t>
            </a:r>
            <a:r>
              <a:rPr dirty="0" err="1"/>
              <a:t>OfficeDepot</a:t>
            </a:r>
            <a:r>
              <a:rPr dirty="0"/>
              <a:t> are primarily located in wealthy areas? If so, then our policy is actually saying: on the whole, charge wealthy customers less than poor customers. Whether this is an OK policy or not is a topic for a class on business ethics - what our interest as software engineers is </a:t>
            </a:r>
            <a:r>
              <a:rPr dirty="0" err="1"/>
              <a:t>is</a:t>
            </a:r>
            <a:r>
              <a:rPr dirty="0"/>
              <a:t> simply in recognizing that this could be an unintended harm.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70"/>
          <p:cNvSpPr>
            <a:spLocks noGrp="1" noRot="1" noChangeAspect="1"/>
          </p:cNvSpPr>
          <p:nvPr>
            <p:ph type="sldImg"/>
          </p:nvPr>
        </p:nvSpPr>
        <p:spPr>
          <a:xfrm>
            <a:off x="381000" y="685800"/>
            <a:ext cx="6096000" cy="3429000"/>
          </a:xfrm>
          <a:prstGeom prst="rect">
            <a:avLst/>
          </a:prstGeom>
        </p:spPr>
        <p:txBody>
          <a:bodyPr/>
          <a:lstStyle/>
          <a:p>
            <a:endParaRPr/>
          </a:p>
        </p:txBody>
      </p:sp>
      <p:sp>
        <p:nvSpPr>
          <p:cNvPr id="171" name="Shape 171"/>
          <p:cNvSpPr>
            <a:spLocks noGrp="1"/>
          </p:cNvSpPr>
          <p:nvPr>
            <p:ph type="body" sz="quarter" idx="1"/>
          </p:nvPr>
        </p:nvSpPr>
        <p:spPr>
          <a:prstGeom prst="rect">
            <a:avLst/>
          </a:prstGeom>
        </p:spPr>
        <p:txBody>
          <a:bodyPr/>
          <a:lstStyle/>
          <a:p>
            <a:r>
              <a:rPr dirty="0"/>
              <a:t>As we build more and more complex software and in particular, machine learning models, it is also becoming increasingly important to quantify the climate impact of our software. For example, consider training GPT-3, which is the huge text-generation model that lets </a:t>
            </a:r>
            <a:r>
              <a:rPr dirty="0" err="1"/>
              <a:t>gmail</a:t>
            </a:r>
            <a:r>
              <a:rPr dirty="0"/>
              <a:t>/google docs auto-complete your sentences and write entire documents for you. The power consumption of the training process was equivalent to driving a car for 435,000 miles. Other studies have pointed out that in training and developing models, there’s often an even greater carbon impact. Again, this is not to say that we shouldn’t create machine learning models, but rather, simply to point out that this may be an unintended harm.</a:t>
            </a:r>
            <a:r>
              <a:rPr lang="en-US" dirty="0"/>
              <a:t> </a:t>
            </a:r>
          </a:p>
          <a:p>
            <a:endParaRPr lang="en-US" dirty="0"/>
          </a:p>
          <a:p>
            <a:r>
              <a:rPr lang="en-US" dirty="0"/>
              <a:t>And Machine Learning is not the only application that uses huge amounts of energy (click)</a:t>
            </a:r>
          </a:p>
          <a:p>
            <a:endParaRPr lang="en-US" dirty="0"/>
          </a:p>
          <a:p>
            <a:r>
              <a:rPr dirty="0"/>
              <a:t>Once we recognize the potential for harm, we can consider mitigation steps like locating our data centers in regions that provide for cheap renewable energy and cooling.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178"/>
          <p:cNvSpPr>
            <a:spLocks noGrp="1" noRot="1" noChangeAspect="1"/>
          </p:cNvSpPr>
          <p:nvPr>
            <p:ph type="sldImg"/>
          </p:nvPr>
        </p:nvSpPr>
        <p:spPr>
          <a:xfrm>
            <a:off x="381000" y="685800"/>
            <a:ext cx="6096000" cy="3429000"/>
          </a:xfrm>
          <a:prstGeom prst="rect">
            <a:avLst/>
          </a:prstGeom>
        </p:spPr>
        <p:txBody>
          <a:bodyPr/>
          <a:lstStyle/>
          <a:p>
            <a:endParaRPr/>
          </a:p>
        </p:txBody>
      </p:sp>
      <p:sp>
        <p:nvSpPr>
          <p:cNvPr id="179" name="Shape 179"/>
          <p:cNvSpPr>
            <a:spLocks noGrp="1"/>
          </p:cNvSpPr>
          <p:nvPr>
            <p:ph type="body" sz="quarter" idx="1"/>
          </p:nvPr>
        </p:nvSpPr>
        <p:spPr>
          <a:prstGeom prst="rect">
            <a:avLst/>
          </a:prstGeom>
        </p:spPr>
        <p:txBody>
          <a:bodyPr/>
          <a:lstStyle/>
          <a:p>
            <a:r>
              <a:rPr dirty="0"/>
              <a:t>There are also very direct ways that we can inadvertently construct software that is not inclusive of all of our users. For instance: is our software accessible to users who have disabilities, such as being blind or low-vision? The Americans with Disabilities Act requires that public places must be accessible to people with disabilities. In 2019 a blind man sued Domino’s for not providing an interface for ordering pizza that was compatible with screen-readers, which is a kind of technology that is key to making computer accessible to the blind. </a:t>
            </a:r>
            <a:endParaRPr lang="en-US" dirty="0"/>
          </a:p>
          <a:p>
            <a:endParaRPr lang="en-US" dirty="0"/>
          </a:p>
          <a:p>
            <a:r>
              <a:rPr dirty="0"/>
              <a:t>Dominos argued that the ADA only applies to physical interactions, since it was written before Internet, so how are we supposed to know what an accessible website is? The question brought before the supreme court, was, basically: do online retailers need to provide an accessible website? Many within the retail and restaurant industries filed amicus briefs backing Domino’s, stressing the “impossibility of guessing what accessibility means in the online environment.” The supreme court found that the ADA applies to websites, too.</a:t>
            </a:r>
            <a:r>
              <a:rPr lang="en-US" dirty="0"/>
              <a:t>  We’ll come back to this example in our next lesson.</a:t>
            </a:r>
            <a:endParaRPr dirty="0"/>
          </a:p>
          <a:p>
            <a:endParaRPr dirty="0"/>
          </a:p>
          <a:p>
            <a:r>
              <a:rPr u="sng" dirty="0">
                <a:hlinkClick r:id="rId3"/>
              </a:rPr>
              <a:t>http://jlsp.law.columbia.edu/2020/02/13/inaccessible-pizza-delivery-and-the-future-of-the-ada/</a:t>
            </a:r>
            <a:r>
              <a:rPr dirty="0"/>
              <a: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noRot="1" noChangeAspect="1"/>
          </p:cNvSpPr>
          <p:nvPr>
            <p:ph type="sldImg"/>
          </p:nvPr>
        </p:nvSpPr>
        <p:spPr>
          <a:xfrm>
            <a:off x="381000" y="685800"/>
            <a:ext cx="6096000" cy="3429000"/>
          </a:xfrm>
          <a:prstGeom prst="rect">
            <a:avLst/>
          </a:prstGeom>
        </p:spPr>
        <p:txBody>
          <a:bodyPr/>
          <a:lstStyle/>
          <a:p>
            <a:endParaRPr/>
          </a:p>
        </p:txBody>
      </p:sp>
      <p:sp>
        <p:nvSpPr>
          <p:cNvPr id="188" name="Shape 188"/>
          <p:cNvSpPr>
            <a:spLocks noGrp="1"/>
          </p:cNvSpPr>
          <p:nvPr>
            <p:ph type="body" sz="quarter" idx="1"/>
          </p:nvPr>
        </p:nvSpPr>
        <p:spPr>
          <a:prstGeom prst="rect">
            <a:avLst/>
          </a:prstGeom>
        </p:spPr>
        <p:txBody>
          <a:bodyPr/>
          <a:lstStyle/>
          <a:p>
            <a:r>
              <a:t>It’s hard to talk about engineering equitable software and not bring up the Volkswagen emissions testing defeat device. If you’re not familiar with this scandal: cars are held to a particular emissions standard. Particularly in diesel cars, reducing emissions often tracks with reducing performance. Again, the question of “how much emissions are too much, if any” is out of scope for this discussion, and instead, we’re focusing on the regulations that existed at the time of this scandal. Cars are tested for this emissions standard in off-road simulators, where they can be easily hooked up to equipment that directly measures their emissions. Volkswagen’s engine control unit had customized software to detect when the car was under an emissions test and tune the engine to reduce performance and emissions, resulting in emissions tests that significantly under-represented the actual emissions of the vehicle. (Click) This software mislead regulators and consumers, and ultimately Volkswagen agreed to spend $14.7 billion in a settlement, and was subject to significant public relations damage.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xfrm>
            <a:off x="381000" y="685800"/>
            <a:ext cx="6096000" cy="3429000"/>
          </a:xfrm>
          <a:prstGeom prst="rect">
            <a:avLst/>
          </a:prstGeom>
        </p:spPr>
        <p:txBody>
          <a:bodyPr/>
          <a:lstStyle/>
          <a:p>
            <a:endParaRPr/>
          </a:p>
        </p:txBody>
      </p:sp>
      <p:sp>
        <p:nvSpPr>
          <p:cNvPr id="147" name="Shape 147"/>
          <p:cNvSpPr>
            <a:spLocks noGrp="1"/>
          </p:cNvSpPr>
          <p:nvPr>
            <p:ph type="body" sz="quarter" idx="1"/>
          </p:nvPr>
        </p:nvSpPr>
        <p:spPr>
          <a:prstGeom prst="rect">
            <a:avLst/>
          </a:prstGeom>
        </p:spPr>
        <p:txBody>
          <a:bodyPr/>
          <a:lstStyle/>
          <a:p>
            <a:r>
              <a:rPr dirty="0"/>
              <a:t>As a case example of bias as the default, consider this incident from 2015, when google released a new photo tagging feature in Google Photos, which was prone to misidentify black people in photographs as gorillas. How did this happen? Image recognition algorithm depend on being supplied a proper (complete) dataset - clearly an incomplete dataset, not representative of entire population. Why didn’t this come up in internal testing? To the extent that Google has a diverse development team today, that was much less true in 2015 - so nobody was trying it and finding this out, and the unconscious bias of the organization resulted in this product getting out. This was harmful both to users, and to Google’s reputation. Even today, this is not very well fixed - and is mostly side-stepped by not identifying any image as a gorilla. It’s useful to think of a case like this to set the tone for a conversation about diversity and inclusivity, but </a:t>
            </a:r>
            <a:r>
              <a:rPr lang="en-US" dirty="0"/>
              <a:t>there are many more subtle biases in our software.  </a:t>
            </a:r>
            <a:endParaRPr dirty="0"/>
          </a:p>
        </p:txBody>
      </p:sp>
    </p:spTree>
    <p:extLst>
      <p:ext uri="{BB962C8B-B14F-4D97-AF65-F5344CB8AC3E}">
        <p14:creationId xmlns:p14="http://schemas.microsoft.com/office/powerpoint/2010/main" val="41262480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pe 196"/>
          <p:cNvSpPr>
            <a:spLocks noGrp="1" noRot="1" noChangeAspect="1"/>
          </p:cNvSpPr>
          <p:nvPr>
            <p:ph type="sldImg"/>
          </p:nvPr>
        </p:nvSpPr>
        <p:spPr>
          <a:xfrm>
            <a:off x="381000" y="685800"/>
            <a:ext cx="6096000" cy="3429000"/>
          </a:xfrm>
          <a:prstGeom prst="rect">
            <a:avLst/>
          </a:prstGeom>
        </p:spPr>
        <p:txBody>
          <a:bodyPr/>
          <a:lstStyle/>
          <a:p>
            <a:endParaRPr/>
          </a:p>
        </p:txBody>
      </p:sp>
      <p:sp>
        <p:nvSpPr>
          <p:cNvPr id="197" name="Shape 197"/>
          <p:cNvSpPr>
            <a:spLocks noGrp="1"/>
          </p:cNvSpPr>
          <p:nvPr>
            <p:ph type="body" sz="quarter" idx="1"/>
          </p:nvPr>
        </p:nvSpPr>
        <p:spPr>
          <a:prstGeom prst="rect">
            <a:avLst/>
          </a:prstGeom>
        </p:spPr>
        <p:txBody>
          <a:bodyPr/>
          <a:lstStyle/>
          <a:p>
            <a:r>
              <a:rPr dirty="0"/>
              <a:t>Regardless of your personal ethical philosophy, and whether you think that it was OK or not for these companies to build these applications in these ways, I hope that we can all see a simple business case that argues for avoiding behaviors that will result in the kinds of negative public relations fiascos that these companies faced. Quite often when developing a product, we are faced with the choice of the fast option that provides inequitable outcomes. </a:t>
            </a:r>
            <a:endParaRPr lang="en-US" dirty="0"/>
          </a:p>
          <a:p>
            <a:endParaRPr lang="en-US" dirty="0"/>
          </a:p>
          <a:p>
            <a:r>
              <a:rPr dirty="0"/>
              <a:t>Sometimes, making our software equitable simply means an additional set of implementation tasks - like making the dominos app work with a </a:t>
            </a:r>
            <a:r>
              <a:rPr dirty="0" err="1"/>
              <a:t>screenreader</a:t>
            </a:r>
            <a:r>
              <a:rPr dirty="0"/>
              <a:t>. </a:t>
            </a:r>
            <a:endParaRPr lang="en-US" dirty="0"/>
          </a:p>
          <a:p>
            <a:endParaRPr lang="en-US" dirty="0"/>
          </a:p>
          <a:p>
            <a:r>
              <a:rPr dirty="0"/>
              <a:t>Other times, we may need to seriously examine the systems of inequality that our software is built on: how can we build a system to predict criminal recidivism if we acknowledge that the data that we base these models off of is inherently biased?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www.wsj.com/articles/BL-DGB-42522" TargetMode="External"/><Relationship Id="rId5" Type="http://schemas.openxmlformats.org/officeDocument/2006/relationships/hyperlink" Target="https://www.wired.com/story/when-it-comes-to-gorillas-google-photos-remains-blind/" TargetMode="Externa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ropublica.org/article/how-we-analyzed-the-compas-recidivism-algorith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wsj.com/articles/SB10001424127887323777204578189391813881534"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www.theregister.com/2020/11/04/gpt3_carbon_footprint_estimate/" TargetMode="External"/><Relationship Id="rId5" Type="http://schemas.openxmlformats.org/officeDocument/2006/relationships/image" Target="../media/image5.png"/><Relationship Id="rId4" Type="http://schemas.openxmlformats.org/officeDocument/2006/relationships/hyperlink" Target="https://arxiv.org/pdf/1906.02243.pdf"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www.eater.com/2019/7/25/8930669/dominos-supreme-court-website-accessible-blind-user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www.nytimes.com/interactive/2015/business/international/vw-diesel-emissions-scandal-explained.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r>
              <a:rPr dirty="0"/>
              <a:t>© 202</a:t>
            </a:r>
            <a:r>
              <a:rPr lang="en-US" dirty="0"/>
              <a:t>2</a:t>
            </a:r>
            <a:r>
              <a:rPr dirty="0"/>
              <a:t>, released under </a:t>
            </a:r>
            <a:r>
              <a:rPr u="sng" dirty="0">
                <a:hlinkClick r:id="rId2"/>
              </a:rPr>
              <a:t>CC BY-SA</a:t>
            </a:r>
          </a:p>
        </p:txBody>
      </p:sp>
      <p:sp>
        <p:nvSpPr>
          <p:cNvPr id="124" name="CS 4530 &amp; CS 5500…"/>
          <p:cNvSpPr txBox="1">
            <a:spLocks noGrp="1"/>
          </p:cNvSpPr>
          <p:nvPr>
            <p:ph type="ctrTitle"/>
          </p:nvPr>
        </p:nvSpPr>
        <p:spPr>
          <a:xfrm>
            <a:off x="1206496" y="2574991"/>
            <a:ext cx="21971004" cy="2598607"/>
          </a:xfrm>
          <a:prstGeom prst="rect">
            <a:avLst/>
          </a:prstGeom>
        </p:spPr>
        <p:txBody>
          <a:bodyPr>
            <a:normAutofit/>
          </a:bodyPr>
          <a:lstStyle/>
          <a:p>
            <a:pPr>
              <a:defRPr>
                <a:solidFill>
                  <a:srgbClr val="005493"/>
                </a:solidFill>
              </a:defRPr>
            </a:pPr>
            <a:r>
              <a:rPr sz="7200" dirty="0"/>
              <a:t>CS 4530 </a:t>
            </a:r>
            <a:br>
              <a:rPr lang="en-US" sz="7200" dirty="0"/>
            </a:br>
            <a:r>
              <a:rPr lang="en-US" sz="7200" dirty="0"/>
              <a:t>Fundamentals of Software Engineering</a:t>
            </a:r>
            <a:endParaRPr sz="7200" dirty="0"/>
          </a:p>
        </p:txBody>
      </p:sp>
      <p:sp>
        <p:nvSpPr>
          <p:cNvPr id="125" name="Lecture 11.1: Engineering Equitable Software"/>
          <p:cNvSpPr txBox="1">
            <a:spLocks noGrp="1"/>
          </p:cNvSpPr>
          <p:nvPr>
            <p:ph type="subTitle" sz="quarter" idx="1"/>
          </p:nvPr>
        </p:nvSpPr>
        <p:spPr>
          <a:xfrm>
            <a:off x="1206496" y="5318189"/>
            <a:ext cx="21971001" cy="1905001"/>
          </a:xfrm>
          <a:prstGeom prst="rect">
            <a:avLst/>
          </a:prstGeom>
        </p:spPr>
        <p:txBody>
          <a:bodyPr/>
          <a:lstStyle/>
          <a:p>
            <a:r>
              <a:rPr dirty="0"/>
              <a:t>Lecture 1</a:t>
            </a:r>
            <a:r>
              <a:rPr lang="en-US" dirty="0"/>
              <a:t>2</a:t>
            </a:r>
            <a:r>
              <a:rPr dirty="0"/>
              <a:t>.1: Engineering Software</a:t>
            </a:r>
            <a:r>
              <a:rPr lang="en-US" dirty="0"/>
              <a:t> for Equity</a:t>
            </a:r>
            <a:endParaRPr dirty="0"/>
          </a:p>
        </p:txBody>
      </p:sp>
      <p:sp>
        <p:nvSpPr>
          <p:cNvPr id="5" name="Jonathan Bell, Frank Tip, Mitch Wand…">
            <a:extLst>
              <a:ext uri="{FF2B5EF4-FFF2-40B4-BE49-F238E27FC236}">
                <a16:creationId xmlns:a16="http://schemas.microsoft.com/office/drawing/2014/main" id="{8FE68B98-2A64-4A1D-B8FE-B91A0375DE68}"/>
              </a:ext>
            </a:extLst>
          </p:cNvPr>
          <p:cNvSpPr txBox="1">
            <a:spLocks/>
          </p:cNvSpPr>
          <p:nvPr/>
        </p:nvSpPr>
        <p:spPr>
          <a:xfrm>
            <a:off x="1201339" y="7526402"/>
            <a:ext cx="17331987" cy="141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0" marR="0" indent="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1pPr>
            <a:lvl2pPr marL="0" marR="0" indent="4572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2pPr>
            <a:lvl3pPr marL="0" marR="0" indent="9144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3pPr>
            <a:lvl4pPr marL="0" marR="0" indent="13716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4pPr>
            <a:lvl5pPr marL="0" marR="0" indent="18288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hangingPunct="1">
              <a:defRPr sz="2400"/>
            </a:pPr>
            <a:r>
              <a:rPr lang="en-US" sz="3600" dirty="0"/>
              <a:t>Jonathan Bell, Adeel Bhutta, Ferdinand Vesely, Mitch Wand</a:t>
            </a:r>
          </a:p>
          <a:p>
            <a:pPr hangingPunct="1">
              <a:defRPr sz="2400"/>
            </a:pPr>
            <a:r>
              <a:rPr lang="en-US" sz="3600" dirty="0"/>
              <a:t>Khoury College of Computer Sciences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Bias is the Default"/>
          <p:cNvSpPr txBox="1">
            <a:spLocks noGrp="1"/>
          </p:cNvSpPr>
          <p:nvPr>
            <p:ph type="title"/>
          </p:nvPr>
        </p:nvSpPr>
        <p:spPr>
          <a:prstGeom prst="rect">
            <a:avLst/>
          </a:prstGeom>
        </p:spPr>
        <p:txBody>
          <a:bodyPr/>
          <a:lstStyle/>
          <a:p>
            <a:r>
              <a:t>Bias is the Default</a:t>
            </a:r>
          </a:p>
        </p:txBody>
      </p:sp>
      <p:sp>
        <p:nvSpPr>
          <p:cNvPr id="141" name="Example: Google Photos auto-tagging (2015)"/>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Example: Google Photos auto-tagging (2015)</a:t>
            </a:r>
          </a:p>
        </p:txBody>
      </p:sp>
      <p:pic>
        <p:nvPicPr>
          <p:cNvPr id="142" name="Image" descr="Image"/>
          <p:cNvPicPr>
            <a:picLocks noChangeAspect="1"/>
          </p:cNvPicPr>
          <p:nvPr/>
        </p:nvPicPr>
        <p:blipFill>
          <a:blip r:embed="rId3"/>
          <a:stretch>
            <a:fillRect/>
          </a:stretch>
        </p:blipFill>
        <p:spPr>
          <a:xfrm>
            <a:off x="793950" y="3701978"/>
            <a:ext cx="10033001" cy="8204201"/>
          </a:xfrm>
          <a:prstGeom prst="rect">
            <a:avLst/>
          </a:prstGeom>
          <a:ln w="12700">
            <a:miter lim="400000"/>
          </a:ln>
        </p:spPr>
      </p:pic>
      <p:pic>
        <p:nvPicPr>
          <p:cNvPr id="143" name="Image" descr="Image"/>
          <p:cNvPicPr>
            <a:picLocks noChangeAspect="1"/>
          </p:cNvPicPr>
          <p:nvPr/>
        </p:nvPicPr>
        <p:blipFill>
          <a:blip r:embed="rId4"/>
          <a:stretch>
            <a:fillRect/>
          </a:stretch>
        </p:blipFill>
        <p:spPr>
          <a:xfrm>
            <a:off x="14427266" y="3521509"/>
            <a:ext cx="9563101" cy="12852401"/>
          </a:xfrm>
          <a:prstGeom prst="rect">
            <a:avLst/>
          </a:prstGeom>
          <a:ln w="12700">
            <a:miter lim="400000"/>
          </a:ln>
        </p:spPr>
      </p:pic>
      <p:sp>
        <p:nvSpPr>
          <p:cNvPr id="144" name="https://www.wired.com/story/when-it-comes-to-gorillas-google-photos-remains-blind/"/>
          <p:cNvSpPr txBox="1"/>
          <p:nvPr/>
        </p:nvSpPr>
        <p:spPr>
          <a:xfrm>
            <a:off x="2727687" y="13095494"/>
            <a:ext cx="1188293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5"/>
              </a:defRPr>
            </a:lvl1pPr>
          </a:lstStyle>
          <a:p>
            <a:pPr>
              <a:defRPr u="none"/>
            </a:pPr>
            <a:r>
              <a:rPr u="sng">
                <a:hlinkClick r:id="rId5"/>
              </a:rPr>
              <a:t>https://www.wired.com/story/when-it-comes-to-gorillas-google-photos-remains-blind/</a:t>
            </a:r>
          </a:p>
        </p:txBody>
      </p:sp>
      <p:sp>
        <p:nvSpPr>
          <p:cNvPr id="145" name="https://www.wsj.com/articles/BL-DGB-42522"/>
          <p:cNvSpPr txBox="1"/>
          <p:nvPr/>
        </p:nvSpPr>
        <p:spPr>
          <a:xfrm>
            <a:off x="2767581" y="12553346"/>
            <a:ext cx="6288939"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6"/>
              </a:defRPr>
            </a:lvl1pPr>
          </a:lstStyle>
          <a:p>
            <a:pPr>
              <a:defRPr u="none"/>
            </a:pPr>
            <a:r>
              <a:rPr u="sng">
                <a:hlinkClick r:id="rId6"/>
              </a:rPr>
              <a:t>https://www.wsj.com/articles/BL-DGB-42522</a:t>
            </a:r>
          </a:p>
        </p:txBody>
      </p:sp>
    </p:spTree>
    <p:extLst>
      <p:ext uri="{BB962C8B-B14F-4D97-AF65-F5344CB8AC3E}">
        <p14:creationId xmlns:p14="http://schemas.microsoft.com/office/powerpoint/2010/main" val="246182782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Reflecting on these examples"/>
          <p:cNvSpPr txBox="1">
            <a:spLocks noGrp="1"/>
          </p:cNvSpPr>
          <p:nvPr>
            <p:ph type="title"/>
          </p:nvPr>
        </p:nvSpPr>
        <p:spPr>
          <a:prstGeom prst="rect">
            <a:avLst/>
          </a:prstGeom>
        </p:spPr>
        <p:txBody>
          <a:bodyPr/>
          <a:lstStyle/>
          <a:p>
            <a:r>
              <a:t>Reflecting on these examples</a:t>
            </a:r>
          </a:p>
        </p:txBody>
      </p:sp>
      <p:sp>
        <p:nvSpPr>
          <p:cNvPr id="191" name="Personal philosophies and business cas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Personal philosophies and business cases</a:t>
            </a:r>
          </a:p>
        </p:txBody>
      </p:sp>
      <p:pic>
        <p:nvPicPr>
          <p:cNvPr id="192" name="Lesson 11.1 - Engineering Equitable Software.001.jpeg" descr="Lesson 11.1 - Engineering Equitable Software.001.jpeg"/>
          <p:cNvPicPr>
            <a:picLocks noChangeAspect="1"/>
          </p:cNvPicPr>
          <p:nvPr/>
        </p:nvPicPr>
        <p:blipFill>
          <a:blip r:embed="rId3"/>
          <a:srcRect t="17785"/>
          <a:stretch>
            <a:fillRect/>
          </a:stretch>
        </p:blipFill>
        <p:spPr>
          <a:xfrm>
            <a:off x="1480314" y="3250619"/>
            <a:ext cx="10435563" cy="4826001"/>
          </a:xfrm>
          <a:prstGeom prst="rect">
            <a:avLst/>
          </a:prstGeom>
          <a:ln w="25400">
            <a:solidFill>
              <a:srgbClr val="FFFFFF"/>
            </a:solidFill>
            <a:miter lim="400000"/>
          </a:ln>
          <a:effectLst>
            <a:outerShdw blurRad="50800" dist="25400" dir="3600000" rotWithShape="0">
              <a:srgbClr val="000000">
                <a:alpha val="70000"/>
              </a:srgbClr>
            </a:outerShdw>
          </a:effectLst>
        </p:spPr>
      </p:pic>
      <p:pic>
        <p:nvPicPr>
          <p:cNvPr id="193" name="Lesson 11.1 - Engineering Equitable Software.002.jpeg" descr="Lesson 11.1 - Engineering Equitable Software.002.jpeg"/>
          <p:cNvPicPr>
            <a:picLocks noChangeAspect="1"/>
          </p:cNvPicPr>
          <p:nvPr/>
        </p:nvPicPr>
        <p:blipFill>
          <a:blip r:embed="rId4"/>
          <a:srcRect t="17212"/>
          <a:stretch>
            <a:fillRect/>
          </a:stretch>
        </p:blipFill>
        <p:spPr>
          <a:xfrm>
            <a:off x="12930358" y="3250619"/>
            <a:ext cx="10363289" cy="4826001"/>
          </a:xfrm>
          <a:prstGeom prst="rect">
            <a:avLst/>
          </a:prstGeom>
          <a:ln w="25400">
            <a:solidFill>
              <a:srgbClr val="FFFFFF"/>
            </a:solidFill>
            <a:miter lim="400000"/>
          </a:ln>
          <a:effectLst>
            <a:outerShdw blurRad="50800" dist="25400" dir="3600000" rotWithShape="0">
              <a:srgbClr val="000000">
                <a:alpha val="70000"/>
              </a:srgbClr>
            </a:outerShdw>
          </a:effectLst>
        </p:spPr>
      </p:pic>
      <p:pic>
        <p:nvPicPr>
          <p:cNvPr id="194" name="Lesson 11.1 - Engineering Equitable Software.004.jpeg" descr="Lesson 11.1 - Engineering Equitable Software.004.jpeg"/>
          <p:cNvPicPr>
            <a:picLocks noChangeAspect="1"/>
          </p:cNvPicPr>
          <p:nvPr/>
        </p:nvPicPr>
        <p:blipFill>
          <a:blip r:embed="rId5"/>
          <a:srcRect t="17242"/>
          <a:stretch>
            <a:fillRect/>
          </a:stretch>
        </p:blipFill>
        <p:spPr>
          <a:xfrm>
            <a:off x="1514445" y="8827277"/>
            <a:ext cx="10367145" cy="4826001"/>
          </a:xfrm>
          <a:prstGeom prst="rect">
            <a:avLst/>
          </a:prstGeom>
          <a:ln w="25400">
            <a:solidFill>
              <a:srgbClr val="FFFFFF"/>
            </a:solidFill>
            <a:miter lim="400000"/>
          </a:ln>
          <a:effectLst>
            <a:outerShdw blurRad="50800" dist="25400" dir="3600000" rotWithShape="0">
              <a:srgbClr val="000000">
                <a:alpha val="70000"/>
              </a:srgbClr>
            </a:outerShdw>
          </a:effectLst>
        </p:spPr>
      </p:pic>
      <p:pic>
        <p:nvPicPr>
          <p:cNvPr id="195" name="Lesson 11.1 - Engineering Equitable Software.005.jpeg" descr="Lesson 11.1 - Engineering Equitable Software.005.jpeg"/>
          <p:cNvPicPr>
            <a:picLocks noChangeAspect="1"/>
          </p:cNvPicPr>
          <p:nvPr/>
        </p:nvPicPr>
        <p:blipFill>
          <a:blip r:embed="rId6"/>
          <a:srcRect t="17213"/>
          <a:stretch>
            <a:fillRect/>
          </a:stretch>
        </p:blipFill>
        <p:spPr>
          <a:xfrm>
            <a:off x="12930159" y="8814577"/>
            <a:ext cx="10363466" cy="4826001"/>
          </a:xfrm>
          <a:prstGeom prst="rect">
            <a:avLst/>
          </a:prstGeom>
          <a:ln w="25400">
            <a:solidFill>
              <a:srgbClr val="FFFFFF"/>
            </a:solidFill>
            <a:miter lim="400000"/>
          </a:ln>
          <a:effectLst>
            <a:outerShdw blurRad="50800" dist="25400" dir="3600000" rotWithShape="0">
              <a:srgbClr val="000000">
                <a:alpha val="70000"/>
              </a:srgbClr>
            </a:outerShdw>
          </a:effectLst>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More than “don’t be evil”"/>
          <p:cNvSpPr txBox="1">
            <a:spLocks noGrp="1"/>
          </p:cNvSpPr>
          <p:nvPr>
            <p:ph type="title"/>
          </p:nvPr>
        </p:nvSpPr>
        <p:spPr>
          <a:prstGeom prst="rect">
            <a:avLst/>
          </a:prstGeom>
        </p:spPr>
        <p:txBody>
          <a:bodyPr/>
          <a:lstStyle/>
          <a:p>
            <a:r>
              <a:t>More than “don’t be evil”</a:t>
            </a:r>
          </a:p>
        </p:txBody>
      </p:sp>
      <p:sp>
        <p:nvSpPr>
          <p:cNvPr id="141" name="Engineering equitable software requires conscious effor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Engineering equitable software requires conscious effort</a:t>
            </a:r>
          </a:p>
        </p:txBody>
      </p:sp>
      <p:sp>
        <p:nvSpPr>
          <p:cNvPr id="142" name="How do we determine what “the right thing” is?…"/>
          <p:cNvSpPr txBox="1">
            <a:spLocks noGrp="1"/>
          </p:cNvSpPr>
          <p:nvPr>
            <p:ph type="body" idx="1"/>
          </p:nvPr>
        </p:nvSpPr>
        <p:spPr>
          <a:prstGeom prst="rect">
            <a:avLst/>
          </a:prstGeom>
        </p:spPr>
        <p:txBody>
          <a:bodyPr/>
          <a:lstStyle/>
          <a:p>
            <a:r>
              <a:rPr dirty="0"/>
              <a:t>How do we determine what “the right thing” is?</a:t>
            </a:r>
          </a:p>
          <a:p>
            <a:r>
              <a:rPr dirty="0"/>
              <a:t>How do we convince our investors/managers to take this action?</a:t>
            </a:r>
          </a:p>
        </p:txBody>
      </p:sp>
    </p:spTree>
    <p:extLst>
      <p:ext uri="{BB962C8B-B14F-4D97-AF65-F5344CB8AC3E}">
        <p14:creationId xmlns:p14="http://schemas.microsoft.com/office/powerpoint/2010/main" val="95749057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normAutofit fontScale="90000"/>
          </a:bodyPr>
          <a:lstStyle/>
          <a:p>
            <a:r>
              <a:rPr lang="en-US" dirty="0"/>
              <a:t>This lesson was about the harms that software can inflict </a:t>
            </a:r>
            <a:endParaRPr dirty="0"/>
          </a:p>
        </p:txBody>
      </p:sp>
      <p:sp>
        <p:nvSpPr>
          <p:cNvPr id="128" name="By the end of this lesson, you should be able to…"/>
          <p:cNvSpPr txBox="1">
            <a:spLocks noGrp="1"/>
          </p:cNvSpPr>
          <p:nvPr>
            <p:ph type="body" idx="21"/>
          </p:nvPr>
        </p:nvSpPr>
        <p:spPr>
          <a:xfrm>
            <a:off x="1206500" y="3029398"/>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You </a:t>
            </a:r>
            <a:r>
              <a:rPr dirty="0"/>
              <a:t>should </a:t>
            </a:r>
            <a:r>
              <a:rPr lang="en-US" dirty="0"/>
              <a:t>now </a:t>
            </a:r>
            <a:r>
              <a:rPr dirty="0"/>
              <a:t>be able to…</a:t>
            </a:r>
          </a:p>
        </p:txBody>
      </p:sp>
      <p:sp>
        <p:nvSpPr>
          <p:cNvPr id="129" name="Explain that just because you can build some software does not mean that you should…"/>
          <p:cNvSpPr txBox="1">
            <a:spLocks noGrp="1"/>
          </p:cNvSpPr>
          <p:nvPr>
            <p:ph type="body" idx="1"/>
          </p:nvPr>
        </p:nvSpPr>
        <p:spPr>
          <a:xfrm>
            <a:off x="1206500" y="4480913"/>
            <a:ext cx="21971000" cy="8256012"/>
          </a:xfrm>
          <a:prstGeom prst="rect">
            <a:avLst/>
          </a:prstGeom>
        </p:spPr>
        <p:txBody>
          <a:bodyPr/>
          <a:lstStyle/>
          <a:p>
            <a:r>
              <a:rPr lang="en-US" dirty="0"/>
              <a:t>Suggest some</a:t>
            </a:r>
            <a:r>
              <a:rPr dirty="0"/>
              <a:t> </a:t>
            </a:r>
            <a:r>
              <a:rPr lang="en-US" dirty="0"/>
              <a:t>ways in which </a:t>
            </a:r>
            <a:r>
              <a:rPr dirty="0"/>
              <a:t>software </a:t>
            </a:r>
            <a:r>
              <a:rPr lang="en-US" dirty="0"/>
              <a:t>can </a:t>
            </a:r>
            <a:r>
              <a:rPr dirty="0"/>
              <a:t>cause inadvertent harm</a:t>
            </a:r>
            <a:r>
              <a:rPr lang="en-US" dirty="0"/>
              <a:t> or amplify inequities, with examples</a:t>
            </a:r>
          </a:p>
          <a:p>
            <a:r>
              <a:rPr lang="en-US" dirty="0"/>
              <a:t>Explain why the software engineer has a powerful role to play in avoiding such harms.</a:t>
            </a:r>
          </a:p>
          <a:p>
            <a:endParaRPr dirty="0"/>
          </a:p>
        </p:txBody>
      </p:sp>
    </p:spTree>
    <p:extLst>
      <p:ext uri="{BB962C8B-B14F-4D97-AF65-F5344CB8AC3E}">
        <p14:creationId xmlns:p14="http://schemas.microsoft.com/office/powerpoint/2010/main" val="321125799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29" name="Explain that just because you can build some software does not mean that you should…"/>
          <p:cNvSpPr txBox="1">
            <a:spLocks noGrp="1"/>
          </p:cNvSpPr>
          <p:nvPr>
            <p:ph type="body" idx="1"/>
          </p:nvPr>
        </p:nvSpPr>
        <p:spPr>
          <a:prstGeom prst="rect">
            <a:avLst/>
          </a:prstGeom>
        </p:spPr>
        <p:txBody>
          <a:bodyPr/>
          <a:lstStyle/>
          <a:p>
            <a:r>
              <a:rPr lang="en-US" dirty="0"/>
              <a:t>Suggest some</a:t>
            </a:r>
            <a:r>
              <a:rPr dirty="0"/>
              <a:t> </a:t>
            </a:r>
            <a:r>
              <a:rPr lang="en-US" dirty="0"/>
              <a:t>ways in which </a:t>
            </a:r>
            <a:r>
              <a:rPr dirty="0"/>
              <a:t>software </a:t>
            </a:r>
            <a:r>
              <a:rPr lang="en-US" dirty="0"/>
              <a:t>can </a:t>
            </a:r>
            <a:r>
              <a:rPr dirty="0"/>
              <a:t>cause inadvertent harm</a:t>
            </a:r>
            <a:r>
              <a:rPr lang="en-US" dirty="0"/>
              <a:t> or amplify inequities, with examples</a:t>
            </a:r>
          </a:p>
          <a:p>
            <a:r>
              <a:rPr lang="en-US" dirty="0"/>
              <a:t>Explain why the software engineer has a powerful role to play in avoiding such harms.</a:t>
            </a:r>
          </a:p>
          <a:p>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9C6A8-0B0D-4EF7-B52A-525033A59EA7}"/>
              </a:ext>
            </a:extLst>
          </p:cNvPr>
          <p:cNvSpPr>
            <a:spLocks noGrp="1"/>
          </p:cNvSpPr>
          <p:nvPr>
            <p:ph type="title"/>
          </p:nvPr>
        </p:nvSpPr>
        <p:spPr/>
        <p:txBody>
          <a:bodyPr/>
          <a:lstStyle/>
          <a:p>
            <a:r>
              <a:rPr lang="en-US" dirty="0"/>
              <a:t>From SE @ Google:</a:t>
            </a:r>
          </a:p>
        </p:txBody>
      </p:sp>
      <p:sp>
        <p:nvSpPr>
          <p:cNvPr id="3" name="Text Placeholder 2">
            <a:extLst>
              <a:ext uri="{FF2B5EF4-FFF2-40B4-BE49-F238E27FC236}">
                <a16:creationId xmlns:a16="http://schemas.microsoft.com/office/drawing/2014/main" id="{86892519-CB2B-48DA-AE9F-5CE13AB16EAE}"/>
              </a:ext>
            </a:extLst>
          </p:cNvPr>
          <p:cNvSpPr>
            <a:spLocks noGrp="1"/>
          </p:cNvSpPr>
          <p:nvPr>
            <p:ph type="body" sz="quarter" idx="21"/>
          </p:nvPr>
        </p:nvSpPr>
        <p:spPr/>
        <p:txBody>
          <a:bodyPr/>
          <a:lstStyle/>
          <a:p>
            <a:endParaRPr lang="en-US"/>
          </a:p>
        </p:txBody>
      </p:sp>
      <p:sp>
        <p:nvSpPr>
          <p:cNvPr id="7" name="Rectangle 3">
            <a:extLst>
              <a:ext uri="{FF2B5EF4-FFF2-40B4-BE49-F238E27FC236}">
                <a16:creationId xmlns:a16="http://schemas.microsoft.com/office/drawing/2014/main" id="{49B83583-0E10-4BE2-A384-4E9ED1644436}"/>
              </a:ext>
            </a:extLst>
          </p:cNvPr>
          <p:cNvSpPr>
            <a:spLocks noGrp="1" noChangeArrowheads="1"/>
          </p:cNvSpPr>
          <p:nvPr>
            <p:ph type="body" idx="1"/>
          </p:nvPr>
        </p:nvSpPr>
        <p:spPr bwMode="auto">
          <a:xfrm>
            <a:off x="1206500" y="3972026"/>
            <a:ext cx="23022485" cy="7478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defTabSz="914400" eaLnBrk="0" fontAlgn="base" hangingPunct="0">
              <a:lnSpc>
                <a:spcPct val="100000"/>
              </a:lnSpc>
              <a:spcBef>
                <a:spcPct val="0"/>
              </a:spcBef>
              <a:spcAft>
                <a:spcPct val="0"/>
              </a:spcAft>
              <a:buSzTx/>
              <a:buNone/>
            </a:pPr>
            <a:r>
              <a:rPr kumimoji="0" lang="en-US" altLang="en-US" sz="6000" b="0" i="0" u="none" strike="noStrike" cap="none" normalizeH="0" baseline="0" dirty="0">
                <a:ln>
                  <a:noFill/>
                </a:ln>
                <a:solidFill>
                  <a:schemeClr val="tx2">
                    <a:lumMod val="50000"/>
                  </a:schemeClr>
                </a:solidFill>
                <a:effectLst/>
                <a:latin typeface="Arial" panose="020B0604020202020204" pitchFamily="34" charset="0"/>
              </a:rPr>
              <a:t>As new as the field of software engineering is, we’re newer still at understanding the impact it has on underrepresented people and diverse societies. </a:t>
            </a:r>
            <a:r>
              <a:rPr lang="en-US" altLang="en-US" sz="6000" dirty="0">
                <a:solidFill>
                  <a:schemeClr val="tx2">
                    <a:lumMod val="50000"/>
                  </a:schemeClr>
                </a:solidFill>
                <a:latin typeface="Arial" panose="020B0604020202020204" pitchFamily="34" charset="0"/>
              </a:rPr>
              <a:t>… [We must recognize] </a:t>
            </a:r>
            <a:r>
              <a:rPr kumimoji="0" lang="en-US" altLang="en-US" sz="6000" b="0" i="0" u="none" strike="noStrike" cap="none" normalizeH="0" baseline="0" dirty="0">
                <a:ln>
                  <a:noFill/>
                </a:ln>
                <a:solidFill>
                  <a:schemeClr val="tx2">
                    <a:lumMod val="50000"/>
                  </a:schemeClr>
                </a:solidFill>
                <a:effectLst/>
                <a:latin typeface="Arial" panose="020B0604020202020204" pitchFamily="34" charset="0"/>
              </a:rPr>
              <a:t>the increasing imbalance of power between those who make development decisions that impact the world and those who simply must accept and live with those decisions that sometimes disadvantage already marginalized communities globally.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0" b="0" i="0" u="none" strike="noStrike" cap="none" normalizeH="0" baseline="0" dirty="0">
              <a:ln>
                <a:noFill/>
              </a:ln>
              <a:solidFill>
                <a:schemeClr val="tx2">
                  <a:lumMod val="50000"/>
                </a:schemeClr>
              </a:solidFill>
              <a:effectLst/>
              <a:latin typeface="Arial" panose="020B0604020202020204" pitchFamily="34" charset="0"/>
            </a:endParaRPr>
          </a:p>
        </p:txBody>
      </p:sp>
    </p:spTree>
    <p:extLst>
      <p:ext uri="{BB962C8B-B14F-4D97-AF65-F5344CB8AC3E}">
        <p14:creationId xmlns:p14="http://schemas.microsoft.com/office/powerpoint/2010/main" val="89742024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Engineering Equitable Software"/>
          <p:cNvSpPr txBox="1">
            <a:spLocks noGrp="1"/>
          </p:cNvSpPr>
          <p:nvPr>
            <p:ph type="title"/>
          </p:nvPr>
        </p:nvSpPr>
        <p:spPr>
          <a:prstGeom prst="rect">
            <a:avLst/>
          </a:prstGeom>
        </p:spPr>
        <p:txBody>
          <a:bodyPr>
            <a:normAutofit fontScale="90000"/>
          </a:bodyPr>
          <a:lstStyle/>
          <a:p>
            <a:r>
              <a:rPr lang="en-US" dirty="0"/>
              <a:t>A good software engineer will recognize potentials for inequity from their software.</a:t>
            </a:r>
            <a:endParaRPr dirty="0"/>
          </a:p>
        </p:txBody>
      </p:sp>
      <p:pic>
        <p:nvPicPr>
          <p:cNvPr id="133" name="Image" descr="Image"/>
          <p:cNvPicPr>
            <a:picLocks noChangeAspect="1"/>
          </p:cNvPicPr>
          <p:nvPr/>
        </p:nvPicPr>
        <p:blipFill>
          <a:blip r:embed="rId3"/>
          <a:stretch>
            <a:fillRect/>
          </a:stretch>
        </p:blipFill>
        <p:spPr>
          <a:xfrm>
            <a:off x="511071" y="5007524"/>
            <a:ext cx="5825698" cy="5825698"/>
          </a:xfrm>
          <a:prstGeom prst="rect">
            <a:avLst/>
          </a:prstGeom>
          <a:ln w="12700">
            <a:miter lim="400000"/>
          </a:ln>
        </p:spPr>
      </p:pic>
      <p:sp>
        <p:nvSpPr>
          <p:cNvPr id="134" name="“One mark of an exceptional engineer is the ability to understand how products can advantage and disadvantage different groups of human beings. Engineers are expected to have technical aptitude, but they should also have the discernment to know when to b"/>
          <p:cNvSpPr txBox="1"/>
          <p:nvPr/>
        </p:nvSpPr>
        <p:spPr>
          <a:xfrm>
            <a:off x="7538432" y="4435874"/>
            <a:ext cx="10018336" cy="60857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marL="638923" indent="-469900" algn="l">
              <a:lnSpc>
                <a:spcPct val="90000"/>
              </a:lnSpc>
              <a:defRPr sz="4300" spc="-85">
                <a:solidFill>
                  <a:srgbClr val="000000"/>
                </a:solidFill>
                <a:latin typeface="Helvetica Neue Medium"/>
                <a:ea typeface="Helvetica Neue Medium"/>
                <a:cs typeface="Helvetica Neue Medium"/>
                <a:sym typeface="Helvetica Neue Medium"/>
              </a:defRPr>
            </a:lvl1pPr>
          </a:lstStyle>
          <a:p>
            <a:r>
              <a:rPr sz="4800" dirty="0"/>
              <a:t>“One mark of an exceptional engineer is the ability to understand how products can advantage and disadvantage different groups of human beings. Engineers are expected to have technical aptitude, but they should also have the discernment to know when to build something and when not to."</a:t>
            </a:r>
          </a:p>
        </p:txBody>
      </p:sp>
      <p:sp>
        <p:nvSpPr>
          <p:cNvPr id="135" name="-Demma Rodriguez, Head of Equity Engineering @ Google"/>
          <p:cNvSpPr txBox="1"/>
          <p:nvPr/>
        </p:nvSpPr>
        <p:spPr>
          <a:xfrm>
            <a:off x="11801012" y="10855909"/>
            <a:ext cx="8739213" cy="11054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825500">
              <a:defRPr sz="3300" b="1">
                <a:solidFill>
                  <a:srgbClr val="000000"/>
                </a:solidFill>
              </a:defRPr>
            </a:pPr>
            <a:r>
              <a:rPr dirty="0"/>
              <a:t>-</a:t>
            </a:r>
            <a:r>
              <a:rPr dirty="0" err="1"/>
              <a:t>Demma</a:t>
            </a:r>
            <a:r>
              <a:rPr dirty="0"/>
              <a:t> Rodriguez,</a:t>
            </a:r>
            <a:br>
              <a:rPr dirty="0"/>
            </a:br>
            <a:r>
              <a:rPr dirty="0"/>
              <a:t>Head of Equity Engineering @ Google</a:t>
            </a:r>
          </a:p>
        </p:txBody>
      </p:sp>
      <p:sp>
        <p:nvSpPr>
          <p:cNvPr id="136" name="Quote: “Software Engineering at Google: Lessons Learned from Programming Over Time,” Wright, Winters and Manshreck, 2020 (O’Reilly)"/>
          <p:cNvSpPr txBox="1"/>
          <p:nvPr/>
        </p:nvSpPr>
        <p:spPr>
          <a:xfrm>
            <a:off x="3535883" y="13089486"/>
            <a:ext cx="17312235"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defTabSz="2438339">
              <a:defRPr sz="2200"/>
            </a:lvl1pPr>
          </a:lstStyle>
          <a:p>
            <a:r>
              <a:t>Quote: “Software Engineering at Google: Lessons Learned from Programming Over Time,” Wright, Winters and Manshreck, 2020 (O’Reilly)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oftware Engineering &amp; Ethics Example"/>
          <p:cNvSpPr txBox="1">
            <a:spLocks noGrp="1"/>
          </p:cNvSpPr>
          <p:nvPr>
            <p:ph type="title"/>
          </p:nvPr>
        </p:nvSpPr>
        <p:spPr>
          <a:xfrm>
            <a:off x="1206500" y="1192584"/>
            <a:ext cx="21971000" cy="1433163"/>
          </a:xfrm>
          <a:prstGeom prst="rect">
            <a:avLst/>
          </a:prstGeom>
        </p:spPr>
        <p:txBody>
          <a:bodyPr>
            <a:normAutofit fontScale="90000"/>
          </a:bodyPr>
          <a:lstStyle/>
          <a:p>
            <a:r>
              <a:rPr lang="en-US" dirty="0"/>
              <a:t>Algorithmic sentencing systems can discriminate against Black defendants</a:t>
            </a:r>
            <a:endParaRPr dirty="0"/>
          </a:p>
        </p:txBody>
      </p:sp>
      <p:sp>
        <p:nvSpPr>
          <p:cNvPr id="147" name="Algorithmic Bias: COMPAS Sentencing Tool"/>
          <p:cNvSpPr txBox="1">
            <a:spLocks noGrp="1"/>
          </p:cNvSpPr>
          <p:nvPr>
            <p:ph type="body" idx="21"/>
          </p:nvPr>
        </p:nvSpPr>
        <p:spPr>
          <a:xfrm>
            <a:off x="1207238" y="3442461"/>
            <a:ext cx="15382591" cy="998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r>
              <a:rPr lang="en-US" sz="5400" dirty="0"/>
              <a:t>Example: the </a:t>
            </a:r>
            <a:r>
              <a:rPr sz="5400" dirty="0"/>
              <a:t>COMPAS Sentencing Tool</a:t>
            </a:r>
          </a:p>
        </p:txBody>
      </p:sp>
      <p:sp>
        <p:nvSpPr>
          <p:cNvPr id="149" name="Analysis of Broward County, FL data: “How We Analyzed the COMPAS Recidivism Algorithm” by Jeff Larson, Surya Mattu, Lauren Kirchner and Julia Angwin"/>
          <p:cNvSpPr txBox="1"/>
          <p:nvPr/>
        </p:nvSpPr>
        <p:spPr>
          <a:xfrm>
            <a:off x="3956050" y="12842702"/>
            <a:ext cx="16471900" cy="829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Analysis of Broward County, FL data: </a:t>
            </a:r>
            <a:r>
              <a:rPr u="sng">
                <a:hlinkClick r:id="rId3"/>
              </a:rPr>
              <a:t>“How We Analyzed the COMPAS Recidivism Algorithm” by Jeff Larson, Surya Mattu, Lauren Kirchner and Julia Angwin</a:t>
            </a:r>
          </a:p>
        </p:txBody>
      </p:sp>
      <p:graphicFrame>
        <p:nvGraphicFramePr>
          <p:cNvPr id="151" name="Table"/>
          <p:cNvGraphicFramePr/>
          <p:nvPr>
            <p:extLst>
              <p:ext uri="{D42A27DB-BD31-4B8C-83A1-F6EECF244321}">
                <p14:modId xmlns:p14="http://schemas.microsoft.com/office/powerpoint/2010/main" val="2382698223"/>
              </p:ext>
            </p:extLst>
          </p:nvPr>
        </p:nvGraphicFramePr>
        <p:xfrm>
          <a:off x="1206499" y="5082464"/>
          <a:ext cx="21970999" cy="4728240"/>
        </p:xfrm>
        <a:graphic>
          <a:graphicData uri="http://schemas.openxmlformats.org/drawingml/2006/table">
            <a:tbl>
              <a:tblPr>
                <a:tableStyleId>{4C3C2611-4C71-4FC5-86AE-919BDF0F9419}</a:tableStyleId>
              </a:tblPr>
              <a:tblGrid>
                <a:gridCol w="6391730">
                  <a:extLst>
                    <a:ext uri="{9D8B030D-6E8A-4147-A177-3AD203B41FA5}">
                      <a16:colId xmlns:a16="http://schemas.microsoft.com/office/drawing/2014/main" val="20000"/>
                    </a:ext>
                  </a:extLst>
                </a:gridCol>
                <a:gridCol w="5987142">
                  <a:extLst>
                    <a:ext uri="{9D8B030D-6E8A-4147-A177-3AD203B41FA5}">
                      <a16:colId xmlns:a16="http://schemas.microsoft.com/office/drawing/2014/main" val="20001"/>
                    </a:ext>
                  </a:extLst>
                </a:gridCol>
                <a:gridCol w="4930779">
                  <a:extLst>
                    <a:ext uri="{9D8B030D-6E8A-4147-A177-3AD203B41FA5}">
                      <a16:colId xmlns:a16="http://schemas.microsoft.com/office/drawing/2014/main" val="20002"/>
                    </a:ext>
                  </a:extLst>
                </a:gridCol>
                <a:gridCol w="4661348">
                  <a:extLst>
                    <a:ext uri="{9D8B030D-6E8A-4147-A177-3AD203B41FA5}">
                      <a16:colId xmlns:a16="http://schemas.microsoft.com/office/drawing/2014/main" val="20003"/>
                    </a:ext>
                  </a:extLst>
                </a:gridCol>
              </a:tblGrid>
              <a:tr h="1639600">
                <a:tc>
                  <a:txBody>
                    <a:bodyPr/>
                    <a:lstStyle/>
                    <a:p>
                      <a:pPr defTabSz="914400">
                        <a:defRPr sz="3800"/>
                      </a:pPr>
                      <a:endParaRPr sz="4400" dirty="0"/>
                    </a:p>
                  </a:txBody>
                  <a:tcPr marL="101600" marR="101600" marT="101600" marB="101600" anchor="b" horzOverflow="overflow">
                    <a:solidFill>
                      <a:srgbClr val="4D5459"/>
                    </a:solidFill>
                  </a:tcPr>
                </a:tc>
                <a:tc>
                  <a:txBody>
                    <a:bodyPr/>
                    <a:lstStyle/>
                    <a:p>
                      <a:pPr algn="l" defTabSz="457200"/>
                      <a:r>
                        <a:rPr sz="4400">
                          <a:solidFill>
                            <a:srgbClr val="FFFFFF"/>
                          </a:solidFill>
                          <a:latin typeface="Helvetica"/>
                          <a:ea typeface="Helvetica"/>
                          <a:cs typeface="Helvetica"/>
                          <a:sym typeface="Helvetica"/>
                        </a:rPr>
                        <a:t>ALL DEFENDANTS</a:t>
                      </a:r>
                    </a:p>
                  </a:txBody>
                  <a:tcPr marL="101600" marR="101600" marT="101600" marB="101600" anchor="b" horzOverflow="overflow">
                    <a:solidFill>
                      <a:srgbClr val="4D5459"/>
                    </a:solidFill>
                  </a:tcPr>
                </a:tc>
                <a:tc>
                  <a:txBody>
                    <a:bodyPr/>
                    <a:lstStyle/>
                    <a:p>
                      <a:pPr algn="l" defTabSz="457200"/>
                      <a:r>
                        <a:rPr sz="4400">
                          <a:solidFill>
                            <a:srgbClr val="FFFFFF"/>
                          </a:solidFill>
                          <a:latin typeface="Helvetica"/>
                          <a:ea typeface="Helvetica"/>
                          <a:cs typeface="Helvetica"/>
                          <a:sym typeface="Helvetica"/>
                        </a:rPr>
                        <a:t>WHITE DEFENDANTS</a:t>
                      </a:r>
                    </a:p>
                  </a:txBody>
                  <a:tcPr marL="101600" marR="101600" marT="101600" marB="101600" anchor="b" horzOverflow="overflow">
                    <a:solidFill>
                      <a:srgbClr val="4D5459"/>
                    </a:solidFill>
                  </a:tcPr>
                </a:tc>
                <a:tc>
                  <a:txBody>
                    <a:bodyPr/>
                    <a:lstStyle/>
                    <a:p>
                      <a:pPr algn="l" defTabSz="457200"/>
                      <a:r>
                        <a:rPr sz="4400">
                          <a:solidFill>
                            <a:srgbClr val="FFFFFF"/>
                          </a:solidFill>
                          <a:latin typeface="Helvetica"/>
                          <a:ea typeface="Helvetica"/>
                          <a:cs typeface="Helvetica"/>
                          <a:sym typeface="Helvetica"/>
                        </a:rPr>
                        <a:t>BLACK DEFENDANTS</a:t>
                      </a:r>
                    </a:p>
                  </a:txBody>
                  <a:tcPr marL="101600" marR="101600" marT="101600" marB="101600" anchor="b" horzOverflow="overflow">
                    <a:solidFill>
                      <a:srgbClr val="4D5459"/>
                    </a:solidFill>
                  </a:tcPr>
                </a:tc>
                <a:extLst>
                  <a:ext uri="{0D108BD9-81ED-4DB2-BD59-A6C34878D82A}">
                    <a16:rowId xmlns:a16="http://schemas.microsoft.com/office/drawing/2014/main" val="10000"/>
                  </a:ext>
                </a:extLst>
              </a:tr>
              <a:tr h="1457252">
                <a:tc>
                  <a:txBody>
                    <a:bodyPr/>
                    <a:lstStyle/>
                    <a:p>
                      <a:pPr algn="l" defTabSz="457200"/>
                      <a:r>
                        <a:rPr sz="4400" dirty="0">
                          <a:solidFill>
                            <a:srgbClr val="222222"/>
                          </a:solidFill>
                          <a:latin typeface="Helvetica"/>
                          <a:ea typeface="Helvetica"/>
                          <a:cs typeface="Helvetica"/>
                          <a:sym typeface="Helvetica"/>
                        </a:rPr>
                        <a:t>Labeled Higher Risk, But Didn’t Re-Offend</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32.4%</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23.5%</a:t>
                      </a:r>
                    </a:p>
                  </a:txBody>
                  <a:tcPr marL="101600" marR="101600" marT="101600" marB="101600" horzOverflow="overflow">
                    <a:solidFill>
                      <a:srgbClr val="FFFFFF"/>
                    </a:solidFill>
                  </a:tcPr>
                </a:tc>
                <a:tc>
                  <a:txBody>
                    <a:bodyPr/>
                    <a:lstStyle/>
                    <a:p>
                      <a:pPr algn="ctr" defTabSz="457200"/>
                      <a:r>
                        <a:rPr sz="4400" dirty="0">
                          <a:solidFill>
                            <a:srgbClr val="222222"/>
                          </a:solidFill>
                          <a:highlight>
                            <a:srgbClr val="FFFF00"/>
                          </a:highlight>
                          <a:latin typeface="Helvetica"/>
                          <a:ea typeface="Helvetica"/>
                          <a:cs typeface="Helvetica"/>
                          <a:sym typeface="Helvetica"/>
                        </a:rPr>
                        <a:t>44.9%</a:t>
                      </a:r>
                    </a:p>
                  </a:txBody>
                  <a:tcPr marL="101600" marR="101600" marT="101600" marB="101600" horzOverflow="overflow">
                    <a:solidFill>
                      <a:srgbClr val="FFFFFF"/>
                    </a:solidFill>
                  </a:tcPr>
                </a:tc>
                <a:extLst>
                  <a:ext uri="{0D108BD9-81ED-4DB2-BD59-A6C34878D82A}">
                    <a16:rowId xmlns:a16="http://schemas.microsoft.com/office/drawing/2014/main" val="10001"/>
                  </a:ext>
                </a:extLst>
              </a:tr>
              <a:tr h="1457252">
                <a:tc>
                  <a:txBody>
                    <a:bodyPr/>
                    <a:lstStyle/>
                    <a:p>
                      <a:pPr algn="l" defTabSz="457200"/>
                      <a:r>
                        <a:rPr sz="4400">
                          <a:solidFill>
                            <a:srgbClr val="222222"/>
                          </a:solidFill>
                          <a:latin typeface="Helvetica"/>
                          <a:ea typeface="Helvetica"/>
                          <a:cs typeface="Helvetica"/>
                          <a:sym typeface="Helvetica"/>
                        </a:rPr>
                        <a:t>Labeled Lower Risk, Yet Did Re-Offend</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37.4%</a:t>
                      </a:r>
                    </a:p>
                  </a:txBody>
                  <a:tcPr marL="101600" marR="101600" marT="101600" marB="101600" horzOverflow="overflow">
                    <a:solidFill>
                      <a:srgbClr val="FFFFFF"/>
                    </a:solidFill>
                  </a:tcPr>
                </a:tc>
                <a:tc>
                  <a:txBody>
                    <a:bodyPr/>
                    <a:lstStyle/>
                    <a:p>
                      <a:pPr algn="ctr" defTabSz="457200"/>
                      <a:r>
                        <a:rPr sz="4400" dirty="0">
                          <a:solidFill>
                            <a:srgbClr val="222222"/>
                          </a:solidFill>
                          <a:highlight>
                            <a:srgbClr val="FFFF00"/>
                          </a:highlight>
                          <a:latin typeface="Helvetica"/>
                          <a:ea typeface="Helvetica"/>
                          <a:cs typeface="Helvetica"/>
                          <a:sym typeface="Helvetica"/>
                        </a:rPr>
                        <a:t>47.7%</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28.0%</a:t>
                      </a:r>
                    </a:p>
                  </a:txBody>
                  <a:tcPr marL="101600" marR="101600" marT="101600" marB="101600" horzOverflow="overflow">
                    <a:solidFill>
                      <a:srgbClr val="FFFFFF"/>
                    </a:solidFill>
                  </a:tcPr>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oftware Engineering &amp; Ethics Example"/>
          <p:cNvSpPr txBox="1">
            <a:spLocks noGrp="1"/>
          </p:cNvSpPr>
          <p:nvPr>
            <p:ph type="title"/>
          </p:nvPr>
        </p:nvSpPr>
        <p:spPr>
          <a:prstGeom prst="rect">
            <a:avLst/>
          </a:prstGeom>
        </p:spPr>
        <p:txBody>
          <a:bodyPr>
            <a:normAutofit fontScale="90000"/>
          </a:bodyPr>
          <a:lstStyle/>
          <a:p>
            <a:r>
              <a:rPr lang="en-US" dirty="0"/>
              <a:t>Algorithmic bias can discriminate against poorer consumers</a:t>
            </a:r>
            <a:endParaRPr dirty="0"/>
          </a:p>
        </p:txBody>
      </p:sp>
      <p:pic>
        <p:nvPicPr>
          <p:cNvPr id="157" name="Image" descr="Image"/>
          <p:cNvPicPr>
            <a:picLocks noChangeAspect="1"/>
          </p:cNvPicPr>
          <p:nvPr/>
        </p:nvPicPr>
        <p:blipFill>
          <a:blip r:embed="rId3"/>
          <a:stretch>
            <a:fillRect/>
          </a:stretch>
        </p:blipFill>
        <p:spPr>
          <a:xfrm>
            <a:off x="1206500" y="3196102"/>
            <a:ext cx="10033001" cy="10058401"/>
          </a:xfrm>
          <a:prstGeom prst="rect">
            <a:avLst/>
          </a:prstGeom>
          <a:ln w="12700">
            <a:miter lim="400000"/>
          </a:ln>
        </p:spPr>
      </p:pic>
      <p:sp>
        <p:nvSpPr>
          <p:cNvPr id="158" name="https://www.wsj.com/articles/SB10001424127887323777204578189391813881534"/>
          <p:cNvSpPr txBox="1"/>
          <p:nvPr/>
        </p:nvSpPr>
        <p:spPr>
          <a:xfrm>
            <a:off x="80048" y="13254503"/>
            <a:ext cx="11526013"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https://www.wsj.com/articles/SB10001424127887323777204578189391813881534</a:t>
            </a:r>
          </a:p>
        </p:txBody>
      </p:sp>
      <p:pic>
        <p:nvPicPr>
          <p:cNvPr id="159" name="Image" descr="Image"/>
          <p:cNvPicPr>
            <a:picLocks noChangeAspect="1"/>
          </p:cNvPicPr>
          <p:nvPr/>
        </p:nvPicPr>
        <p:blipFill>
          <a:blip r:embed="rId5"/>
          <a:stretch>
            <a:fillRect/>
          </a:stretch>
        </p:blipFill>
        <p:spPr>
          <a:xfrm>
            <a:off x="12777941" y="2675526"/>
            <a:ext cx="9125035" cy="11401965"/>
          </a:xfrm>
          <a:prstGeom prst="rect">
            <a:avLst/>
          </a:prstGeom>
          <a:ln w="25400">
            <a:solidFill>
              <a:srgbClr val="FFFFFF"/>
            </a:solidFill>
            <a:miter lim="400000"/>
          </a:ln>
          <a:effectLst>
            <a:outerShdw blurRad="50800" dist="25400" dir="3600000" rotWithShape="0">
              <a:srgbClr val="000000">
                <a:alpha val="70000"/>
              </a:srgbClr>
            </a:outerShdw>
          </a:effectLst>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oftware Engineering &amp; Ethics Example"/>
          <p:cNvSpPr txBox="1">
            <a:spLocks noGrp="1"/>
          </p:cNvSpPr>
          <p:nvPr>
            <p:ph type="title"/>
          </p:nvPr>
        </p:nvSpPr>
        <p:spPr>
          <a:prstGeom prst="rect">
            <a:avLst/>
          </a:prstGeom>
        </p:spPr>
        <p:txBody>
          <a:bodyPr>
            <a:normAutofit fontScale="90000"/>
          </a:bodyPr>
          <a:lstStyle/>
          <a:p>
            <a:r>
              <a:rPr lang="en-US" dirty="0"/>
              <a:t>Training AI systems can have serious impacts on climate.</a:t>
            </a:r>
            <a:endParaRPr dirty="0"/>
          </a:p>
        </p:txBody>
      </p:sp>
      <p:grpSp>
        <p:nvGrpSpPr>
          <p:cNvPr id="167" name="Group"/>
          <p:cNvGrpSpPr/>
          <p:nvPr/>
        </p:nvGrpSpPr>
        <p:grpSpPr>
          <a:xfrm>
            <a:off x="12192000" y="3762103"/>
            <a:ext cx="10496406" cy="7997151"/>
            <a:chOff x="0" y="0"/>
            <a:chExt cx="10496405" cy="7997150"/>
          </a:xfrm>
        </p:grpSpPr>
        <p:pic>
          <p:nvPicPr>
            <p:cNvPr id="165" name="Image" descr="Image"/>
            <p:cNvPicPr>
              <a:picLocks noChangeAspect="1"/>
            </p:cNvPicPr>
            <p:nvPr/>
          </p:nvPicPr>
          <p:blipFill>
            <a:blip r:embed="rId3"/>
            <a:stretch>
              <a:fillRect/>
            </a:stretch>
          </p:blipFill>
          <p:spPr>
            <a:xfrm>
              <a:off x="571605" y="0"/>
              <a:ext cx="9353194" cy="6339122"/>
            </a:xfrm>
            <a:prstGeom prst="rect">
              <a:avLst/>
            </a:prstGeom>
            <a:ln w="12700" cap="flat">
              <a:noFill/>
              <a:miter lim="400000"/>
            </a:ln>
            <a:effectLst/>
          </p:spPr>
        </p:pic>
        <p:sp>
          <p:nvSpPr>
            <p:cNvPr id="166" name="“Energy and Policy Considerations for Deep Learning in NLP” Emma Strubell, Ananya Ganesh, Andrew McCallum, in Proceedings of ACL 2019"/>
            <p:cNvSpPr txBox="1"/>
            <p:nvPr/>
          </p:nvSpPr>
          <p:spPr>
            <a:xfrm>
              <a:off x="0" y="7167484"/>
              <a:ext cx="10496406" cy="8296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u="sng">
                  <a:hlinkClick r:id="rId4"/>
                </a:defRPr>
              </a:lvl1pPr>
            </a:lstStyle>
            <a:p>
              <a:pPr>
                <a:defRPr u="none"/>
              </a:pPr>
              <a:r>
                <a:rPr u="sng">
                  <a:hlinkClick r:id="rId4"/>
                </a:rPr>
                <a:t>“Energy and Policy Considerations for Deep Learning in NLP” Emma Strubell, Ananya Ganesh, Andrew McCallum, in Proceedings of ACL 2019</a:t>
              </a:r>
            </a:p>
          </p:txBody>
        </p:sp>
      </p:grpSp>
      <p:pic>
        <p:nvPicPr>
          <p:cNvPr id="168" name="Image" descr="Image"/>
          <p:cNvPicPr>
            <a:picLocks noChangeAspect="1"/>
          </p:cNvPicPr>
          <p:nvPr/>
        </p:nvPicPr>
        <p:blipFill>
          <a:blip r:embed="rId5"/>
          <a:stretch>
            <a:fillRect/>
          </a:stretch>
        </p:blipFill>
        <p:spPr>
          <a:xfrm>
            <a:off x="2492514" y="3762103"/>
            <a:ext cx="8204201" cy="6692901"/>
          </a:xfrm>
          <a:prstGeom prst="rect">
            <a:avLst/>
          </a:prstGeom>
          <a:ln w="12700">
            <a:miter lim="400000"/>
          </a:ln>
        </p:spPr>
      </p:pic>
      <p:sp>
        <p:nvSpPr>
          <p:cNvPr id="169" name="https://www.theregister.com/2020/11/04/gpt3_carbon_footprint_estimate/"/>
          <p:cNvSpPr txBox="1"/>
          <p:nvPr/>
        </p:nvSpPr>
        <p:spPr>
          <a:xfrm>
            <a:off x="443341" y="11888595"/>
            <a:ext cx="10394712"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u="sng">
                <a:hlinkClick r:id="rId6"/>
              </a:defRPr>
            </a:lvl1pPr>
          </a:lstStyle>
          <a:p>
            <a:pPr>
              <a:defRPr u="none"/>
            </a:pPr>
            <a:r>
              <a:rPr u="sng" dirty="0">
                <a:hlinkClick r:id="rId6"/>
              </a:rPr>
              <a:t>https://www.theregister.com/2020/11/04/gpt3_carbon_footprint_estimate/</a:t>
            </a:r>
          </a:p>
        </p:txBody>
      </p:sp>
      <p:sp>
        <p:nvSpPr>
          <p:cNvPr id="5" name="Rectangle 4">
            <a:extLst>
              <a:ext uri="{FF2B5EF4-FFF2-40B4-BE49-F238E27FC236}">
                <a16:creationId xmlns:a16="http://schemas.microsoft.com/office/drawing/2014/main" id="{56262D68-6A60-4879-8AA4-48187BC0C103}"/>
              </a:ext>
            </a:extLst>
          </p:cNvPr>
          <p:cNvSpPr/>
          <p:nvPr/>
        </p:nvSpPr>
        <p:spPr>
          <a:xfrm>
            <a:off x="7628060" y="5218374"/>
            <a:ext cx="8204200" cy="3426579"/>
          </a:xfrm>
          <a:prstGeom prst="rect">
            <a:avLst/>
          </a:prstGeom>
          <a:solidFill>
            <a:srgbClr val="FFFF00"/>
          </a:solidFill>
          <a:ln w="28575" cap="flat">
            <a:solidFill>
              <a:schemeClr val="tx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5400" b="0" i="0" u="none" strike="noStrike" cap="none" spc="0" normalizeH="0" baseline="0" dirty="0">
              <a:ln>
                <a:noFill/>
              </a:ln>
              <a:solidFill>
                <a:srgbClr val="FF0000"/>
              </a:solidFill>
              <a:effectLst/>
              <a:uFillTx/>
              <a:latin typeface="Helvetica Neue Medium"/>
              <a:ea typeface="Helvetica Neue Medium"/>
              <a:cs typeface="Helvetica Neue Medium"/>
              <a:sym typeface="Helvetica Neue Medium"/>
            </a:endParaRPr>
          </a:p>
          <a:p>
            <a:pPr marL="0" marR="0" indent="0" algn="ctr" defTabSz="825500" rtl="0" fontAlgn="auto" latinLnBrk="0" hangingPunct="0">
              <a:lnSpc>
                <a:spcPct val="100000"/>
              </a:lnSpc>
              <a:spcBef>
                <a:spcPts val="0"/>
              </a:spcBef>
              <a:spcAft>
                <a:spcPts val="0"/>
              </a:spcAft>
              <a:buClrTx/>
              <a:buSzTx/>
              <a:buFontTx/>
              <a:buNone/>
              <a:tabLst/>
            </a:pPr>
            <a:r>
              <a:rPr lang="en-US" sz="5400" dirty="0">
                <a:solidFill>
                  <a:srgbClr val="FF0000"/>
                </a:solidFill>
                <a:latin typeface="Helvetica Neue Medium"/>
                <a:ea typeface="Helvetica Neue Medium"/>
                <a:cs typeface="Helvetica Neue Medium"/>
                <a:sym typeface="Helvetica Neue Medium"/>
              </a:rPr>
              <a:t>Not to </a:t>
            </a:r>
            <a:r>
              <a:rPr kumimoji="0" lang="en-US" sz="5400" b="0" i="0" u="none" strike="noStrike" cap="none" spc="0" normalizeH="0" baseline="0" dirty="0">
                <a:ln>
                  <a:noFill/>
                </a:ln>
                <a:solidFill>
                  <a:srgbClr val="FF0000"/>
                </a:solidFill>
                <a:effectLst/>
                <a:uFillTx/>
                <a:latin typeface="Helvetica Neue Medium"/>
                <a:ea typeface="Helvetica Neue Medium"/>
                <a:cs typeface="Helvetica Neue Medium"/>
                <a:sym typeface="Helvetica Neue Medium"/>
              </a:rPr>
              <a:t>mention bitcoin mining!</a:t>
            </a:r>
          </a:p>
          <a:p>
            <a:pPr marL="0" marR="0" indent="0" algn="ctr" defTabSz="825500" rtl="0" fontAlgn="auto" latinLnBrk="0" hangingPunct="0">
              <a:lnSpc>
                <a:spcPct val="100000"/>
              </a:lnSpc>
              <a:spcBef>
                <a:spcPts val="0"/>
              </a:spcBef>
              <a:spcAft>
                <a:spcPts val="0"/>
              </a:spcAft>
              <a:buClrTx/>
              <a:buSzTx/>
              <a:buFontTx/>
              <a:buNone/>
              <a:tabLst/>
            </a:pPr>
            <a:endParaRPr kumimoji="0" lang="en-US" sz="5400" b="0" i="0" u="none" strike="noStrike" cap="none" spc="0" normalizeH="0" baseline="0" dirty="0">
              <a:ln>
                <a:noFill/>
              </a:ln>
              <a:solidFill>
                <a:srgbClr val="FF0000"/>
              </a:solidFill>
              <a:effectLst/>
              <a:uFillTx/>
              <a:latin typeface="Helvetica Neue Medium"/>
              <a:ea typeface="Helvetica Neue Medium"/>
              <a:cs typeface="Helvetica Neue Medium"/>
              <a:sym typeface="Helvetica Neue Medium"/>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300" fill="hold">
                                          <p:stCondLst>
                                            <p:cond delay="0"/>
                                          </p:stCondLst>
                                        </p:cTn>
                                        <p:tgtEl>
                                          <p:spTgt spid="5"/>
                                        </p:tgtEl>
                                        <p:attrNameLst>
                                          <p:attrName>r</p:attrName>
                                        </p:attrNameLst>
                                      </p:cBhvr>
                                    </p:animRot>
                                    <p:animRot by="-240000">
                                      <p:cBhvr>
                                        <p:cTn id="7" dur="600" fill="hold">
                                          <p:stCondLst>
                                            <p:cond delay="600"/>
                                          </p:stCondLst>
                                        </p:cTn>
                                        <p:tgtEl>
                                          <p:spTgt spid="5"/>
                                        </p:tgtEl>
                                        <p:attrNameLst>
                                          <p:attrName>r</p:attrName>
                                        </p:attrNameLst>
                                      </p:cBhvr>
                                    </p:animRot>
                                    <p:animRot by="240000">
                                      <p:cBhvr>
                                        <p:cTn id="8" dur="600" fill="hold">
                                          <p:stCondLst>
                                            <p:cond delay="1200"/>
                                          </p:stCondLst>
                                        </p:cTn>
                                        <p:tgtEl>
                                          <p:spTgt spid="5"/>
                                        </p:tgtEl>
                                        <p:attrNameLst>
                                          <p:attrName>r</p:attrName>
                                        </p:attrNameLst>
                                      </p:cBhvr>
                                    </p:animRot>
                                    <p:animRot by="-240000">
                                      <p:cBhvr>
                                        <p:cTn id="9" dur="600" fill="hold">
                                          <p:stCondLst>
                                            <p:cond delay="1800"/>
                                          </p:stCondLst>
                                        </p:cTn>
                                        <p:tgtEl>
                                          <p:spTgt spid="5"/>
                                        </p:tgtEl>
                                        <p:attrNameLst>
                                          <p:attrName>r</p:attrName>
                                        </p:attrNameLst>
                                      </p:cBhvr>
                                    </p:animRot>
                                    <p:animRot by="120000">
                                      <p:cBhvr>
                                        <p:cTn id="10" dur="600" fill="hold">
                                          <p:stCondLst>
                                            <p:cond delay="240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oftware Engineering &amp; Ethics Example"/>
          <p:cNvSpPr txBox="1">
            <a:spLocks noGrp="1"/>
          </p:cNvSpPr>
          <p:nvPr>
            <p:ph type="title"/>
          </p:nvPr>
        </p:nvSpPr>
        <p:spPr>
          <a:prstGeom prst="rect">
            <a:avLst/>
          </a:prstGeom>
        </p:spPr>
        <p:txBody>
          <a:bodyPr>
            <a:normAutofit fontScale="90000"/>
          </a:bodyPr>
          <a:lstStyle/>
          <a:p>
            <a:r>
              <a:rPr lang="en-US" dirty="0"/>
              <a:t>Poor user interfaces can discriminate against differently-abled people.</a:t>
            </a:r>
            <a:endParaRPr dirty="0"/>
          </a:p>
        </p:txBody>
      </p:sp>
      <p:sp>
        <p:nvSpPr>
          <p:cNvPr id="174" name="Inclusivity and Accessibility: Domino’s Pizza LLC v. Robles"/>
          <p:cNvSpPr txBox="1">
            <a:spLocks noGrp="1"/>
          </p:cNvSpPr>
          <p:nvPr>
            <p:ph type="body" idx="21"/>
          </p:nvPr>
        </p:nvSpPr>
        <p:spPr>
          <a:xfrm>
            <a:off x="1139304" y="3053966"/>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Inclusivity and Accessibility: Domino’s Pizza LLC v. Robles</a:t>
            </a:r>
          </a:p>
        </p:txBody>
      </p:sp>
      <p:pic>
        <p:nvPicPr>
          <p:cNvPr id="175" name="Image" descr="Image"/>
          <p:cNvPicPr>
            <a:picLocks noChangeAspect="1"/>
          </p:cNvPicPr>
          <p:nvPr/>
        </p:nvPicPr>
        <p:blipFill>
          <a:blip r:embed="rId3"/>
          <a:stretch>
            <a:fillRect/>
          </a:stretch>
        </p:blipFill>
        <p:spPr>
          <a:xfrm>
            <a:off x="1100646" y="4437704"/>
            <a:ext cx="9753601" cy="10579101"/>
          </a:xfrm>
          <a:prstGeom prst="rect">
            <a:avLst/>
          </a:prstGeom>
          <a:ln w="12700">
            <a:miter lim="400000"/>
          </a:ln>
        </p:spPr>
      </p:pic>
      <p:sp>
        <p:nvSpPr>
          <p:cNvPr id="176" name="“Domino’s Would Rather Go to the Supreme Court Than Make Its Website Accessible to the Blind” by Brenna Houck, Eater Detroit"/>
          <p:cNvSpPr txBox="1"/>
          <p:nvPr/>
        </p:nvSpPr>
        <p:spPr>
          <a:xfrm>
            <a:off x="13529754" y="12766818"/>
            <a:ext cx="10758660" cy="8296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u="sng">
                <a:hlinkClick r:id="rId4"/>
              </a:defRPr>
            </a:lvl1pPr>
          </a:lstStyle>
          <a:p>
            <a:pPr>
              <a:defRPr u="none"/>
            </a:pPr>
            <a:r>
              <a:rPr u="sng">
                <a:hlinkClick r:id="rId4"/>
              </a:rPr>
              <a:t>“Domino’s Would Rather Go to the Supreme Court Than Make Its Website Accessible to the Blind” by Brenna Houck, Eater Detroit</a:t>
            </a:r>
          </a:p>
        </p:txBody>
      </p:sp>
      <p:pic>
        <p:nvPicPr>
          <p:cNvPr id="177" name="Image" descr="Image"/>
          <p:cNvPicPr>
            <a:picLocks noChangeAspect="1"/>
          </p:cNvPicPr>
          <p:nvPr/>
        </p:nvPicPr>
        <p:blipFill>
          <a:blip r:embed="rId5"/>
          <a:srcRect t="4533"/>
          <a:stretch>
            <a:fillRect/>
          </a:stretch>
        </p:blipFill>
        <p:spPr>
          <a:xfrm>
            <a:off x="11608975" y="6593391"/>
            <a:ext cx="12679439" cy="3780572"/>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oftware Engineering &amp; Ethics Example"/>
          <p:cNvSpPr txBox="1">
            <a:spLocks noGrp="1"/>
          </p:cNvSpPr>
          <p:nvPr>
            <p:ph type="title"/>
          </p:nvPr>
        </p:nvSpPr>
        <p:spPr>
          <a:prstGeom prst="rect">
            <a:avLst/>
          </a:prstGeom>
        </p:spPr>
        <p:txBody>
          <a:bodyPr>
            <a:normAutofit fontScale="90000"/>
          </a:bodyPr>
          <a:lstStyle/>
          <a:p>
            <a:r>
              <a:rPr lang="en-US" dirty="0"/>
              <a:t>Software Systems can be used to evade regulation.</a:t>
            </a:r>
            <a:endParaRPr dirty="0"/>
          </a:p>
        </p:txBody>
      </p:sp>
      <p:sp>
        <p:nvSpPr>
          <p:cNvPr id="182" name="Evading regulation: Volkswagen"/>
          <p:cNvSpPr txBox="1">
            <a:spLocks noGrp="1"/>
          </p:cNvSpPr>
          <p:nvPr>
            <p:ph type="body" idx="21"/>
          </p:nvPr>
        </p:nvSpPr>
        <p:spPr>
          <a:xfrm>
            <a:off x="10065488" y="2530933"/>
            <a:ext cx="13941351"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Example: </a:t>
            </a:r>
            <a:r>
              <a:rPr dirty="0"/>
              <a:t>Volkswagen</a:t>
            </a:r>
            <a:r>
              <a:rPr lang="en-US" dirty="0"/>
              <a:t> diesel emissions</a:t>
            </a:r>
            <a:endParaRPr dirty="0"/>
          </a:p>
        </p:txBody>
      </p:sp>
      <p:pic>
        <p:nvPicPr>
          <p:cNvPr id="183" name="Image" descr="Image"/>
          <p:cNvPicPr>
            <a:picLocks noChangeAspect="1"/>
          </p:cNvPicPr>
          <p:nvPr/>
        </p:nvPicPr>
        <p:blipFill>
          <a:blip r:embed="rId3"/>
          <a:stretch>
            <a:fillRect/>
          </a:stretch>
        </p:blipFill>
        <p:spPr>
          <a:xfrm>
            <a:off x="1880351" y="4033109"/>
            <a:ext cx="8585201" cy="8686801"/>
          </a:xfrm>
          <a:prstGeom prst="rect">
            <a:avLst/>
          </a:prstGeom>
          <a:ln w="12700">
            <a:miter lim="400000"/>
          </a:ln>
        </p:spPr>
      </p:pic>
      <p:sp>
        <p:nvSpPr>
          <p:cNvPr id="184" name="“How Volkswagen’s ‘Defeat Devices’ Worked” By Guilbert Gates, Jack Ewing, Karl Russell and Derek Watkins"/>
          <p:cNvSpPr txBox="1"/>
          <p:nvPr/>
        </p:nvSpPr>
        <p:spPr>
          <a:xfrm>
            <a:off x="4689348" y="12900379"/>
            <a:ext cx="15005305"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“How Volkswagen’s ‘Defeat Devices’ Worked” By Guilbert Gates, Jack Ewing, Karl Russell and Derek Watkins</a:t>
            </a:r>
          </a:p>
        </p:txBody>
      </p:sp>
      <p:pic>
        <p:nvPicPr>
          <p:cNvPr id="185" name="Image" descr="Image"/>
          <p:cNvPicPr>
            <a:picLocks noChangeAspect="1"/>
          </p:cNvPicPr>
          <p:nvPr/>
        </p:nvPicPr>
        <p:blipFill>
          <a:blip r:embed="rId5"/>
          <a:srcRect l="8093" t="5734"/>
          <a:stretch>
            <a:fillRect/>
          </a:stretch>
        </p:blipFill>
        <p:spPr>
          <a:xfrm>
            <a:off x="12229745" y="4351994"/>
            <a:ext cx="10273984" cy="7595335"/>
          </a:xfrm>
          <a:prstGeom prst="rect">
            <a:avLst/>
          </a:prstGeom>
          <a:ln w="12700">
            <a:miter lim="400000"/>
          </a:ln>
        </p:spPr>
      </p:pic>
      <p:sp>
        <p:nvSpPr>
          <p:cNvPr id="186" name="$14.7 billion settlement"/>
          <p:cNvSpPr txBox="1"/>
          <p:nvPr/>
        </p:nvSpPr>
        <p:spPr>
          <a:xfrm rot="19443404">
            <a:off x="1121074" y="7073148"/>
            <a:ext cx="6232602" cy="771192"/>
          </a:xfrm>
          <a:prstGeom prst="rect">
            <a:avLst/>
          </a:prstGeom>
          <a:solidFill>
            <a:srgbClr val="ED220D"/>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825500">
              <a:defRPr sz="4400">
                <a:solidFill>
                  <a:srgbClr val="FFFFFF"/>
                </a:solidFill>
                <a:latin typeface="Helvetica Neue Medium"/>
                <a:ea typeface="Helvetica Neue Medium"/>
                <a:cs typeface="Helvetica Neue Medium"/>
                <a:sym typeface="Helvetica Neue Medium"/>
              </a:defRPr>
            </a:lvl1pPr>
          </a:lstStyle>
          <a:p>
            <a:r>
              <a:t>$14.7 billion settlement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1" animBg="1" advAuto="0"/>
    </p:bld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621</TotalTime>
  <Words>2191</Words>
  <Application>Microsoft Office PowerPoint</Application>
  <PresentationFormat>Custom</PresentationFormat>
  <Paragraphs>89</Paragraphs>
  <Slides>13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Helvetica</vt:lpstr>
      <vt:lpstr>Helvetica Neue</vt:lpstr>
      <vt:lpstr>Helvetica Neue Medium</vt:lpstr>
      <vt:lpstr>21_BasicWhite</vt:lpstr>
      <vt:lpstr>CS 4530  Fundamentals of Software Engineering</vt:lpstr>
      <vt:lpstr>Learning Objectives for this Lesson</vt:lpstr>
      <vt:lpstr>From SE @ Google:</vt:lpstr>
      <vt:lpstr>A good software engineer will recognize potentials for inequity from their software.</vt:lpstr>
      <vt:lpstr>Algorithmic sentencing systems can discriminate against Black defendants</vt:lpstr>
      <vt:lpstr>Algorithmic bias can discriminate against poorer consumers</vt:lpstr>
      <vt:lpstr>Training AI systems can have serious impacts on climate.</vt:lpstr>
      <vt:lpstr>Poor user interfaces can discriminate against differently-abled people.</vt:lpstr>
      <vt:lpstr>Software Systems can be used to evade regulation.</vt:lpstr>
      <vt:lpstr>Bias is the Default</vt:lpstr>
      <vt:lpstr>Reflecting on these examples</vt:lpstr>
      <vt:lpstr>More than “don’t be evil”</vt:lpstr>
      <vt:lpstr>This lesson was about the harms that software can inflict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Bhutta, Adeel</cp:lastModifiedBy>
  <cp:revision>9</cp:revision>
  <dcterms:modified xsi:type="dcterms:W3CDTF">2022-04-12T08:08:49Z</dcterms:modified>
</cp:coreProperties>
</file>